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9144000" cy="5143500" type="screen16x9"/>
  <p:notesSz cx="6858000" cy="9144000"/>
  <p:embeddedFontLst>
    <p:embeddedFont>
      <p:font typeface="Proxima Nova" charset="0"/>
      <p:regular r:id="rId22"/>
      <p:bold r:id="rId23"/>
      <p:italic r:id="rId24"/>
      <p:boldItalic r:id="rId25"/>
    </p:embeddedFont>
    <p:embeddedFont>
      <p:font typeface="Broadway" pitchFamily="82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654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4278300" y="2751162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roxima Nova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311700" y="183375"/>
            <a:ext cx="8520600" cy="1051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to help our Earth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198175" y="4432049"/>
            <a:ext cx="8520600" cy="56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>
                <a:solidFill>
                  <a:srgbClr val="274E13"/>
                </a:solidFill>
              </a:rPr>
              <a:t>By the </a:t>
            </a:r>
            <a:r>
              <a:rPr lang="en" b="1" dirty="0" smtClean="0">
                <a:solidFill>
                  <a:srgbClr val="274E13"/>
                </a:solidFill>
              </a:rPr>
              <a:t>Lorax</a:t>
            </a:r>
            <a:endParaRPr lang="en" b="1" dirty="0">
              <a:solidFill>
                <a:srgbClr val="274E13"/>
              </a:solidFill>
            </a:endParaRPr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3">
            <a:alphaModFix/>
          </a:blip>
          <a:srcRect t="29316" b="8636"/>
          <a:stretch/>
        </p:blipFill>
        <p:spPr>
          <a:xfrm>
            <a:off x="2659473" y="1235175"/>
            <a:ext cx="3341276" cy="310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iss-ra-ra.jpg"/>
          <p:cNvPicPr>
            <a:picLocks noChangeAspect="1"/>
          </p:cNvPicPr>
          <p:nvPr/>
        </p:nvPicPr>
        <p:blipFill>
          <a:blip r:embed="rId4"/>
          <a:srcRect l="7143"/>
          <a:stretch>
            <a:fillRect/>
          </a:stretch>
        </p:blipFill>
        <p:spPr>
          <a:xfrm>
            <a:off x="6172200" y="3871341"/>
            <a:ext cx="2971800" cy="12721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850" y="83387"/>
            <a:ext cx="7449624" cy="49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311700" y="195325"/>
            <a:ext cx="8520600" cy="1069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Broadway" pitchFamily="82" charset="0"/>
              </a:rPr>
              <a:t>Did you know?!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52400" y="2495550"/>
            <a:ext cx="8893800" cy="169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3D85C6"/>
                </a:solidFill>
                <a:highlight>
                  <a:srgbClr val="0000FF"/>
                </a:highlight>
                <a:latin typeface="Arial"/>
                <a:ea typeface="Arial"/>
                <a:cs typeface="Arial"/>
                <a:sym typeface="Arial"/>
              </a:rPr>
              <a:t>10% of the plastic we use yearly end up in the ocean. That’s equivalent to 700 billion plastic bottles!</a:t>
            </a:r>
          </a:p>
        </p:txBody>
      </p:sp>
      <p:pic>
        <p:nvPicPr>
          <p:cNvPr id="5" name="Picture 4" descr="miss-ra-ra.jpg"/>
          <p:cNvPicPr>
            <a:picLocks noChangeAspect="1"/>
          </p:cNvPicPr>
          <p:nvPr/>
        </p:nvPicPr>
        <p:blipFill>
          <a:blip r:embed="rId4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00" y="195324"/>
            <a:ext cx="3834324" cy="23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9094" y="1196062"/>
            <a:ext cx="3494899" cy="2621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311700" y="195325"/>
            <a:ext cx="8520600" cy="1069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Broadway" pitchFamily="82" charset="0"/>
              </a:rPr>
              <a:t>Did you know?!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541" y="1196052"/>
            <a:ext cx="2572133" cy="192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152400" y="2800350"/>
            <a:ext cx="8893800" cy="169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3D85C6"/>
                </a:solidFill>
                <a:highlight>
                  <a:srgbClr val="0000FF"/>
                </a:highlight>
                <a:latin typeface="Arial"/>
                <a:ea typeface="Arial"/>
                <a:cs typeface="Arial"/>
                <a:sym typeface="Arial"/>
              </a:rPr>
              <a:t>More than a million seabirds and 100 million marine animals die each year from plastic pollution?</a:t>
            </a:r>
          </a:p>
        </p:txBody>
      </p:sp>
      <p:pic>
        <p:nvPicPr>
          <p:cNvPr id="7" name="Picture 6" descr="miss-ra-ra.jpg"/>
          <p:cNvPicPr>
            <a:picLocks noChangeAspect="1"/>
          </p:cNvPicPr>
          <p:nvPr/>
        </p:nvPicPr>
        <p:blipFill>
          <a:blip r:embed="rId6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 what can YOU do?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>
                <a:highlight>
                  <a:srgbClr val="000000"/>
                </a:highlight>
              </a:rPr>
              <a:t>Answer: DON’T USE PLASTIC!!!</a:t>
            </a:r>
          </a:p>
        </p:txBody>
      </p:sp>
      <p:pic>
        <p:nvPicPr>
          <p:cNvPr id="4" name="Picture 3" descr="miss-ra-ra.jpg"/>
          <p:cNvPicPr>
            <a:picLocks noChangeAspect="1"/>
          </p:cNvPicPr>
          <p:nvPr/>
        </p:nvPicPr>
        <p:blipFill>
          <a:blip r:embed="rId3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152400" y="3333750"/>
            <a:ext cx="8520600" cy="151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/>
              <a:t>Use reusable items, such as glass, BPA </a:t>
            </a:r>
            <a:r>
              <a:rPr lang="en" b="1" dirty="0" smtClean="0"/>
              <a:t>free, </a:t>
            </a:r>
            <a:r>
              <a:rPr lang="en" b="1" dirty="0"/>
              <a:t>or stainless steel water bottles. DO NOT buy </a:t>
            </a:r>
            <a:r>
              <a:rPr lang="en" b="1" dirty="0" smtClean="0"/>
              <a:t>single use plastic </a:t>
            </a:r>
            <a:r>
              <a:rPr lang="en" b="1" dirty="0"/>
              <a:t>bottles!</a:t>
            </a: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87674"/>
            <a:ext cx="4954578" cy="324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iss-ra-ra.jpg"/>
          <p:cNvPicPr>
            <a:picLocks noChangeAspect="1"/>
          </p:cNvPicPr>
          <p:nvPr/>
        </p:nvPicPr>
        <p:blipFill>
          <a:blip r:embed="rId4"/>
          <a:srcRect l="7143"/>
          <a:stretch>
            <a:fillRect/>
          </a:stretch>
        </p:blipFill>
        <p:spPr>
          <a:xfrm>
            <a:off x="7239000" y="4328014"/>
            <a:ext cx="1905000" cy="8154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04800" y="2857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 dirty="0"/>
              <a:t>Use refillable water bottles and cups when buying drinks.</a:t>
            </a:r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850" y="1317650"/>
            <a:ext cx="16002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2450" y="3196612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3800" y="1352550"/>
            <a:ext cx="2402825" cy="24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2200" y="2190750"/>
            <a:ext cx="254317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iss-ra-ra.jpg"/>
          <p:cNvPicPr>
            <a:picLocks noChangeAspect="1"/>
          </p:cNvPicPr>
          <p:nvPr/>
        </p:nvPicPr>
        <p:blipFill>
          <a:blip r:embed="rId7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 dirty="0"/>
              <a:t>Use reusable bags when shopping!</a:t>
            </a:r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675" y="2382100"/>
            <a:ext cx="4759550" cy="266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0662" y="1272312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1" y="1203226"/>
            <a:ext cx="3206156" cy="181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iss-ra-ra.jpg"/>
          <p:cNvPicPr>
            <a:picLocks noChangeAspect="1"/>
          </p:cNvPicPr>
          <p:nvPr/>
        </p:nvPicPr>
        <p:blipFill>
          <a:blip r:embed="rId6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9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 dirty="0"/>
              <a:t>Save paper! Use both sides, recycle paper, and use reusable towels.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058" y="1773225"/>
            <a:ext cx="2448900" cy="31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000" y="1647675"/>
            <a:ext cx="3388275" cy="33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iss-ra-ra.jpg"/>
          <p:cNvPicPr>
            <a:picLocks noChangeAspect="1"/>
          </p:cNvPicPr>
          <p:nvPr/>
        </p:nvPicPr>
        <p:blipFill>
          <a:blip r:embed="rId5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04800" y="209550"/>
            <a:ext cx="8520600" cy="89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b="1" dirty="0"/>
              <a:t>Check out sites like freecycle.org and second-hand shops, instead of buying new clothes.</a:t>
            </a: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 l="15533" r="17044"/>
          <a:stretch/>
        </p:blipFill>
        <p:spPr>
          <a:xfrm>
            <a:off x="2209800" y="1200150"/>
            <a:ext cx="4490529" cy="374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iss-ra-ra.jpg"/>
          <p:cNvPicPr>
            <a:picLocks noChangeAspect="1"/>
          </p:cNvPicPr>
          <p:nvPr/>
        </p:nvPicPr>
        <p:blipFill>
          <a:blip r:embed="rId4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11700" y="314025"/>
            <a:ext cx="8520600" cy="87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b="1" dirty="0"/>
              <a:t>When possible, choose public transportation, walk, or bike to your destination!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862" y="1438251"/>
            <a:ext cx="3005539" cy="20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301" y="1353276"/>
            <a:ext cx="2877074" cy="20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2303" y="2782203"/>
            <a:ext cx="3404024" cy="226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iss-ra-ra.jpg"/>
          <p:cNvPicPr>
            <a:picLocks noChangeAspect="1"/>
          </p:cNvPicPr>
          <p:nvPr/>
        </p:nvPicPr>
        <p:blipFill>
          <a:blip r:embed="rId6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152474"/>
            <a:ext cx="6000724" cy="398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2050" y="9"/>
            <a:ext cx="4841950" cy="27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7974" y="2721500"/>
            <a:ext cx="3226026" cy="2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" y="8"/>
            <a:ext cx="4253362" cy="27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iss-ra-ra.jpg"/>
          <p:cNvPicPr>
            <a:picLocks noChangeAspect="1"/>
          </p:cNvPicPr>
          <p:nvPr/>
        </p:nvPicPr>
        <p:blipFill>
          <a:blip r:embed="rId7"/>
          <a:srcRect l="7143"/>
          <a:stretch>
            <a:fillRect/>
          </a:stretch>
        </p:blipFill>
        <p:spPr>
          <a:xfrm>
            <a:off x="7467600" y="4425872"/>
            <a:ext cx="1676400" cy="717628"/>
          </a:xfrm>
          <a:prstGeom prst="rect">
            <a:avLst/>
          </a:prstGeom>
        </p:spPr>
      </p:pic>
      <p:sp>
        <p:nvSpPr>
          <p:cNvPr id="9" name="Shape 136"/>
          <p:cNvSpPr txBox="1">
            <a:spLocks/>
          </p:cNvSpPr>
          <p:nvPr/>
        </p:nvSpPr>
        <p:spPr>
          <a:xfrm>
            <a:off x="228600" y="2343150"/>
            <a:ext cx="8520600" cy="106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lfa Slab One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oadway" pitchFamily="82" charset="0"/>
                <a:ea typeface="Alfa Slab One"/>
                <a:cs typeface="Alfa Slab One"/>
                <a:sym typeface="Alfa Slab One"/>
              </a:rPr>
              <a:t>Spread</a:t>
            </a:r>
            <a:r>
              <a:rPr kumimoji="0" lang="en" sz="30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oadway" pitchFamily="82" charset="0"/>
                <a:ea typeface="Alfa Slab One"/>
                <a:cs typeface="Alfa Slab One"/>
                <a:sym typeface="Alfa Slab One"/>
              </a:rPr>
              <a:t> awareness through education.</a:t>
            </a:r>
            <a:endParaRPr kumimoji="0" lang="en" sz="3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oadway" pitchFamily="82" charset="0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209550"/>
            <a:ext cx="4489099" cy="40344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228600" y="133350"/>
            <a:ext cx="4572000" cy="483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3"/>
                </a:solidFill>
                <a:latin typeface="Broadway" pitchFamily="82" charset="0"/>
                <a:ea typeface="Alfa Slab One"/>
                <a:cs typeface="Alfa Slab One"/>
                <a:sym typeface="Alfa Slab One"/>
              </a:rPr>
              <a:t>Hello! I am the Lorax. I speak for the trees, and the fish and the birds, and I am asking you please to help out the Earth.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5" name="Picture 4" descr="miss-ra-ra.jpg"/>
          <p:cNvPicPr>
            <a:picLocks noChangeAspect="1"/>
          </p:cNvPicPr>
          <p:nvPr/>
        </p:nvPicPr>
        <p:blipFill>
          <a:blip r:embed="rId4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128325" y="148225"/>
            <a:ext cx="4367476" cy="4838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3"/>
                </a:solidFill>
                <a:latin typeface="Broadway" pitchFamily="82" charset="0"/>
                <a:ea typeface="Alfa Slab One"/>
                <a:cs typeface="Alfa Slab One"/>
                <a:sym typeface="Alfa Slab One"/>
              </a:rPr>
              <a:t>First, I have a question, and I need to ask it. Do you know where the trash goes that is in your wastebasket?</a:t>
            </a: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7687" y="148225"/>
            <a:ext cx="204787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250" y="2481980"/>
            <a:ext cx="3945399" cy="25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iss-ra-ra.jpg"/>
          <p:cNvPicPr>
            <a:picLocks noChangeAspect="1"/>
          </p:cNvPicPr>
          <p:nvPr/>
        </p:nvPicPr>
        <p:blipFill>
          <a:blip r:embed="rId5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0450" y="712025"/>
            <a:ext cx="57150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900" y="149075"/>
            <a:ext cx="4353124" cy="22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>
            <a:spLocks noGrp="1"/>
          </p:cNvSpPr>
          <p:nvPr>
            <p:ph type="ctrTitle"/>
          </p:nvPr>
        </p:nvSpPr>
        <p:spPr>
          <a:xfrm>
            <a:off x="311700" y="1776450"/>
            <a:ext cx="8520600" cy="1590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Broadway" pitchFamily="82" charset="0"/>
              </a:rPr>
              <a:t>Do you know?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subTitle" idx="1"/>
          </p:nvPr>
        </p:nvSpPr>
        <p:spPr>
          <a:xfrm>
            <a:off x="228600" y="3257550"/>
            <a:ext cx="8520600" cy="73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b="1" dirty="0">
                <a:solidFill>
                  <a:srgbClr val="F3F3F3"/>
                </a:solidFill>
              </a:rPr>
              <a:t>WHY we cut down trees?</a:t>
            </a:r>
          </a:p>
        </p:txBody>
      </p:sp>
      <p:pic>
        <p:nvPicPr>
          <p:cNvPr id="6" name="Picture 5" descr="miss-ra-ra.jpg"/>
          <p:cNvPicPr>
            <a:picLocks noChangeAspect="1"/>
          </p:cNvPicPr>
          <p:nvPr/>
        </p:nvPicPr>
        <p:blipFill>
          <a:blip r:embed="rId5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200" y="96750"/>
            <a:ext cx="5940000" cy="49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iss-ra-ra.jpg"/>
          <p:cNvPicPr>
            <a:picLocks noChangeAspect="1"/>
          </p:cNvPicPr>
          <p:nvPr/>
        </p:nvPicPr>
        <p:blipFill>
          <a:blip r:embed="rId4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4725" y="0"/>
            <a:ext cx="2505074" cy="250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200" y="90475"/>
            <a:ext cx="1752600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5">
            <a:alphaModFix/>
          </a:blip>
          <a:srcRect l="39242" t="10378" r="22254"/>
          <a:stretch/>
        </p:blipFill>
        <p:spPr>
          <a:xfrm>
            <a:off x="4791762" y="2056897"/>
            <a:ext cx="1580599" cy="21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7000" y="2571750"/>
            <a:ext cx="250507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03975" y="184650"/>
            <a:ext cx="2813500" cy="18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2448" y="2553774"/>
            <a:ext cx="1869298" cy="249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86750" y="2936375"/>
            <a:ext cx="2447925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59837" y="247625"/>
            <a:ext cx="1990725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iss-ra-ra.jpg"/>
          <p:cNvPicPr>
            <a:picLocks noChangeAspect="1"/>
          </p:cNvPicPr>
          <p:nvPr/>
        </p:nvPicPr>
        <p:blipFill>
          <a:blip r:embed="rId11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119575" y="165700"/>
            <a:ext cx="4368900" cy="488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chemeClr val="accent3"/>
                </a:solidFill>
                <a:latin typeface="Broadway" pitchFamily="82" charset="0"/>
                <a:ea typeface="Alfa Slab One"/>
                <a:cs typeface="Alfa Slab One"/>
                <a:sym typeface="Alfa Slab One"/>
              </a:rPr>
              <a:t>Animals and plants - all things alive - need to have water. It’s how we survive.</a:t>
            </a:r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3406" y="165700"/>
            <a:ext cx="4368899" cy="2454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700" y="2413075"/>
            <a:ext cx="4470300" cy="25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iss-ra-ra.jpg"/>
          <p:cNvPicPr>
            <a:picLocks noChangeAspect="1"/>
          </p:cNvPicPr>
          <p:nvPr/>
        </p:nvPicPr>
        <p:blipFill>
          <a:blip r:embed="rId5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400" y="59574"/>
            <a:ext cx="8520599" cy="50839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>
            <a:spLocks noGrp="1"/>
          </p:cNvSpPr>
          <p:nvPr>
            <p:ph type="ctrTitle"/>
          </p:nvPr>
        </p:nvSpPr>
        <p:spPr>
          <a:xfrm>
            <a:off x="311700" y="182300"/>
            <a:ext cx="8520600" cy="978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Broadway" pitchFamily="82" charset="0"/>
              </a:rPr>
              <a:t>Did you know?!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subTitle" idx="1"/>
          </p:nvPr>
        </p:nvSpPr>
        <p:spPr>
          <a:xfrm>
            <a:off x="559100" y="1101174"/>
            <a:ext cx="8520600" cy="127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0000FF"/>
                </a:solidFill>
                <a:highlight>
                  <a:srgbClr val="FFFF00"/>
                </a:highlight>
              </a:rPr>
              <a:t>It takes 500 to 1,000 years for plastics to break down. And over the last 10 years we have produced more plastic than the last 100 years put together</a:t>
            </a:r>
          </a:p>
        </p:txBody>
      </p:sp>
      <p:pic>
        <p:nvPicPr>
          <p:cNvPr id="5" name="Picture 4" descr="miss-ra-ra.jpg"/>
          <p:cNvPicPr>
            <a:picLocks noChangeAspect="1"/>
          </p:cNvPicPr>
          <p:nvPr/>
        </p:nvPicPr>
        <p:blipFill>
          <a:blip r:embed="rId4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55" y="0"/>
            <a:ext cx="77152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>
            <a:spLocks noGrp="1"/>
          </p:cNvSpPr>
          <p:nvPr>
            <p:ph type="subTitle" idx="1"/>
          </p:nvPr>
        </p:nvSpPr>
        <p:spPr>
          <a:xfrm>
            <a:off x="0" y="2724150"/>
            <a:ext cx="8893800" cy="169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Americans use so many plastic straws, they could fill up Yankee Stadium 9 times each year。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ctrTitle"/>
          </p:nvPr>
        </p:nvSpPr>
        <p:spPr>
          <a:xfrm>
            <a:off x="311700" y="195325"/>
            <a:ext cx="8520600" cy="1069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Broadway" pitchFamily="82" charset="0"/>
              </a:rPr>
              <a:t>Did you know?!</a:t>
            </a:r>
          </a:p>
        </p:txBody>
      </p:sp>
      <p:pic>
        <p:nvPicPr>
          <p:cNvPr id="5" name="Picture 4" descr="miss-ra-ra.jpg"/>
          <p:cNvPicPr>
            <a:picLocks noChangeAspect="1"/>
          </p:cNvPicPr>
          <p:nvPr/>
        </p:nvPicPr>
        <p:blipFill>
          <a:blip r:embed="rId4"/>
          <a:srcRect l="7143"/>
          <a:stretch>
            <a:fillRect/>
          </a:stretch>
        </p:blipFill>
        <p:spPr>
          <a:xfrm>
            <a:off x="7086600" y="4262775"/>
            <a:ext cx="2057400" cy="8807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PresentationFormat>On-screen Show (16:9)</PresentationFormat>
  <Paragraphs>24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Alfa Slab One</vt:lpstr>
      <vt:lpstr>Proxima Nova</vt:lpstr>
      <vt:lpstr>Broadway</vt:lpstr>
      <vt:lpstr>gameday</vt:lpstr>
      <vt:lpstr>How to help our Earth</vt:lpstr>
      <vt:lpstr>Slide 2</vt:lpstr>
      <vt:lpstr>Slide 3</vt:lpstr>
      <vt:lpstr>Do you know?</vt:lpstr>
      <vt:lpstr>Slide 5</vt:lpstr>
      <vt:lpstr>Slide 6</vt:lpstr>
      <vt:lpstr>Slide 7</vt:lpstr>
      <vt:lpstr>Did you know?!</vt:lpstr>
      <vt:lpstr>Did you know?!</vt:lpstr>
      <vt:lpstr>Did you know?!</vt:lpstr>
      <vt:lpstr>Did you know?!</vt:lpstr>
      <vt:lpstr>So what can YOU do?</vt:lpstr>
      <vt:lpstr>Use reusable items, such as glass, BPA free, or stainless steel water bottles. DO NOT buy single use plastic bottles!</vt:lpstr>
      <vt:lpstr>Use refillable water bottles and cups when buying drinks.</vt:lpstr>
      <vt:lpstr>Use reusable bags when shopping!</vt:lpstr>
      <vt:lpstr>Save paper! Use both sides, recycle paper, and use reusable towels.</vt:lpstr>
      <vt:lpstr>Check out sites like freecycle.org and second-hand shops, instead of buying new clothes.</vt:lpstr>
      <vt:lpstr>When possible, choose public transportation, walk, or bike to your destination!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help our Earth</dc:title>
  <cp:lastModifiedBy>Sarah Davie</cp:lastModifiedBy>
  <cp:revision>2</cp:revision>
  <dcterms:modified xsi:type="dcterms:W3CDTF">2017-07-16T23:51:43Z</dcterms:modified>
</cp:coreProperties>
</file>